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67" r:id="rId2"/>
    <p:sldId id="277" r:id="rId3"/>
    <p:sldId id="268" r:id="rId4"/>
    <p:sldId id="276" r:id="rId5"/>
    <p:sldId id="278" r:id="rId6"/>
    <p:sldId id="279" r:id="rId7"/>
    <p:sldId id="280" r:id="rId8"/>
    <p:sldId id="281" r:id="rId9"/>
    <p:sldId id="282" r:id="rId10"/>
    <p:sldId id="270" r:id="rId11"/>
    <p:sldId id="274" r:id="rId12"/>
    <p:sldId id="27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81059" autoAdjust="0"/>
  </p:normalViewPr>
  <p:slideViewPr>
    <p:cSldViewPr snapToGrid="0" showGuides="1">
      <p:cViewPr varScale="1">
        <p:scale>
          <a:sx n="61" d="100"/>
          <a:sy n="61" d="100"/>
        </p:scale>
        <p:origin x="1120" y="20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Histiocytic sarcoma uncommon in Golden Retrievers</a:t>
            </a:r>
          </a:p>
          <a:p>
            <a:r>
              <a:rPr lang="en-GB" dirty="0"/>
              <a:t>15-20% of dogs dying of the disease and 50-68%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Alg</a:t>
            </a:r>
            <a:r>
              <a:rPr lang="da-DK" dirty="0"/>
              <a:t>. Til forudsige race, men har dem ikke </a:t>
            </a:r>
            <a:r>
              <a:rPr lang="da-DK" dirty="0" err="1"/>
              <a:t>io</a:t>
            </a:r>
            <a:r>
              <a:rPr lang="da-DK" dirty="0"/>
              <a:t> </a:t>
            </a:r>
            <a:r>
              <a:rPr lang="da-DK" dirty="0" err="1"/>
              <a:t>ref</a:t>
            </a:r>
            <a:r>
              <a:rPr lang="da-DK" dirty="0"/>
              <a:t> panel, evt. regionforskelle</a:t>
            </a:r>
          </a:p>
          <a:p>
            <a:r>
              <a:rPr lang="da-DK" dirty="0"/>
              <a:t>Vis steder hvor jeg har </a:t>
            </a:r>
            <a:r>
              <a:rPr lang="da-DK" dirty="0" err="1"/>
              <a:t>snp</a:t>
            </a:r>
            <a:r>
              <a:rPr lang="da-DK" dirty="0"/>
              <a:t> og de ikke har etc. </a:t>
            </a:r>
          </a:p>
          <a:p>
            <a:r>
              <a:rPr lang="da-DK" dirty="0"/>
              <a:t>T/N: </a:t>
            </a:r>
            <a:r>
              <a:rPr lang="da-DK" dirty="0" err="1"/>
              <a:t>fcr</a:t>
            </a:r>
            <a:r>
              <a:rPr lang="da-DK" dirty="0"/>
              <a:t> </a:t>
            </a:r>
            <a:r>
              <a:rPr lang="da-DK" dirty="0" err="1"/>
              <a:t>deep</a:t>
            </a:r>
            <a:r>
              <a:rPr lang="da-DK" dirty="0"/>
              <a:t> </a:t>
            </a:r>
            <a:r>
              <a:rPr lang="da-DK" dirty="0" err="1"/>
              <a:t>cov</a:t>
            </a:r>
            <a:r>
              <a:rPr lang="da-DK" dirty="0"/>
              <a:t> som tumor og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cov</a:t>
            </a:r>
            <a:r>
              <a:rPr lang="da-DK" dirty="0"/>
              <a:t> som normal i mutect2. 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24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887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15-20% dies of the </a:t>
            </a:r>
            <a:r>
              <a:rPr lang="da-DK" dirty="0" err="1"/>
              <a:t>disease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283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Lack</a:t>
            </a:r>
            <a:r>
              <a:rPr lang="da-DK" dirty="0"/>
              <a:t> of </a:t>
            </a:r>
            <a:r>
              <a:rPr lang="da-DK" dirty="0" err="1"/>
              <a:t>registering</a:t>
            </a:r>
            <a:r>
              <a:rPr lang="da-DK" dirty="0"/>
              <a:t> is a </a:t>
            </a:r>
            <a:r>
              <a:rPr lang="da-DK" dirty="0" err="1"/>
              <a:t>common</a:t>
            </a:r>
            <a:r>
              <a:rPr lang="da-DK" dirty="0"/>
              <a:t> </a:t>
            </a:r>
            <a:r>
              <a:rPr lang="da-DK" dirty="0" err="1"/>
              <a:t>issue</a:t>
            </a:r>
            <a:r>
              <a:rPr lang="da-DK" dirty="0"/>
              <a:t> for </a:t>
            </a:r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registers.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023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Dogs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recruited</a:t>
            </a:r>
            <a:r>
              <a:rPr lang="da-DK" dirty="0"/>
              <a:t> at the age of 1, a </a:t>
            </a:r>
            <a:r>
              <a:rPr lang="da-DK" dirty="0" err="1"/>
              <a:t>blood</a:t>
            </a:r>
            <a:r>
              <a:rPr lang="da-DK" dirty="0"/>
              <a:t> sample must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taken</a:t>
            </a:r>
            <a:r>
              <a:rPr lang="da-DK" dirty="0"/>
              <a:t> and the </a:t>
            </a:r>
            <a:r>
              <a:rPr lang="da-DK" dirty="0" err="1"/>
              <a:t>owner</a:t>
            </a:r>
            <a:r>
              <a:rPr lang="da-DK" dirty="0"/>
              <a:t> </a:t>
            </a:r>
            <a:r>
              <a:rPr lang="da-DK" dirty="0" err="1"/>
              <a:t>fill</a:t>
            </a:r>
            <a:r>
              <a:rPr lang="da-DK" dirty="0"/>
              <a:t> out an online </a:t>
            </a:r>
            <a:r>
              <a:rPr lang="da-DK" dirty="0" err="1"/>
              <a:t>health</a:t>
            </a:r>
            <a:r>
              <a:rPr lang="da-DK" dirty="0"/>
              <a:t> </a:t>
            </a:r>
            <a:r>
              <a:rPr lang="da-DK" dirty="0" err="1"/>
              <a:t>survey</a:t>
            </a:r>
            <a:endParaRPr lang="da-DK" dirty="0"/>
          </a:p>
          <a:p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contacted</a:t>
            </a:r>
            <a:r>
              <a:rPr lang="da-DK" dirty="0"/>
              <a:t> for </a:t>
            </a:r>
            <a:r>
              <a:rPr lang="da-DK" dirty="0" err="1"/>
              <a:t>updates</a:t>
            </a:r>
            <a:r>
              <a:rPr lang="da-DK" dirty="0"/>
              <a:t> on the </a:t>
            </a:r>
            <a:r>
              <a:rPr lang="da-DK" dirty="0" err="1"/>
              <a:t>health</a:t>
            </a:r>
            <a:r>
              <a:rPr lang="da-DK" dirty="0"/>
              <a:t> of the dog.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 err="1"/>
              <a:t>Detailed</a:t>
            </a:r>
            <a:r>
              <a:rPr lang="da-DK" dirty="0"/>
              <a:t> information with </a:t>
            </a:r>
            <a:r>
              <a:rPr lang="da-DK" dirty="0" err="1"/>
              <a:t>disease</a:t>
            </a:r>
            <a:r>
              <a:rPr lang="da-DK" dirty="0"/>
              <a:t> of </a:t>
            </a:r>
            <a:r>
              <a:rPr lang="da-DK" dirty="0" err="1"/>
              <a:t>various</a:t>
            </a:r>
            <a:r>
              <a:rPr lang="da-DK" dirty="0"/>
              <a:t> organ systems.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492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813 FCR </a:t>
            </a:r>
            <a:r>
              <a:rPr lang="da-DK" dirty="0" err="1"/>
              <a:t>Registered</a:t>
            </a:r>
            <a:r>
              <a:rPr lang="da-DK" dirty="0"/>
              <a:t> in 2012</a:t>
            </a:r>
          </a:p>
          <a:p>
            <a:r>
              <a:rPr lang="da-DK" dirty="0" err="1"/>
              <a:t>Both</a:t>
            </a:r>
            <a:r>
              <a:rPr lang="da-DK" dirty="0"/>
              <a:t> Serum and EDTA</a:t>
            </a:r>
          </a:p>
          <a:p>
            <a:endParaRPr lang="da-DK" dirty="0"/>
          </a:p>
          <a:p>
            <a:r>
              <a:rPr lang="da-DK" dirty="0" err="1"/>
              <a:t>Unlikely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70 out of 7500 dog have </a:t>
            </a:r>
            <a:r>
              <a:rPr lang="da-DK" dirty="0" err="1"/>
              <a:t>died</a:t>
            </a:r>
            <a:r>
              <a:rPr lang="da-DK" dirty="0"/>
              <a:t> in a 6-year </a:t>
            </a:r>
            <a:r>
              <a:rPr lang="da-DK" dirty="0" err="1"/>
              <a:t>period</a:t>
            </a:r>
            <a:r>
              <a:rPr lang="da-DK" dirty="0"/>
              <a:t>. Data not </a:t>
            </a:r>
            <a:r>
              <a:rPr lang="da-DK" dirty="0" err="1"/>
              <a:t>representative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78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One dog with the </a:t>
            </a:r>
            <a:r>
              <a:rPr lang="da-DK" dirty="0" err="1"/>
              <a:t>behaviour</a:t>
            </a:r>
            <a:r>
              <a:rPr lang="da-DK" dirty="0"/>
              <a:t> </a:t>
            </a:r>
            <a:r>
              <a:rPr lang="da-DK" dirty="0" err="1"/>
              <a:t>phenotype</a:t>
            </a:r>
            <a:r>
              <a:rPr lang="da-DK" dirty="0"/>
              <a:t> had </a:t>
            </a:r>
            <a:r>
              <a:rPr lang="da-DK" dirty="0" err="1"/>
              <a:t>cataracts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93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3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Alg</a:t>
            </a:r>
            <a:r>
              <a:rPr lang="da-DK" dirty="0"/>
              <a:t>. Til forudsige race, men har dem ikke </a:t>
            </a:r>
            <a:r>
              <a:rPr lang="da-DK" dirty="0" err="1"/>
              <a:t>io</a:t>
            </a:r>
            <a:r>
              <a:rPr lang="da-DK" dirty="0"/>
              <a:t> </a:t>
            </a:r>
            <a:r>
              <a:rPr lang="da-DK" dirty="0" err="1"/>
              <a:t>ref</a:t>
            </a:r>
            <a:r>
              <a:rPr lang="da-DK" dirty="0"/>
              <a:t> panel, evt. regionforskelle</a:t>
            </a:r>
          </a:p>
          <a:p>
            <a:r>
              <a:rPr lang="da-DK" dirty="0"/>
              <a:t>Vis steder hvor jeg har </a:t>
            </a:r>
            <a:r>
              <a:rPr lang="da-DK" dirty="0" err="1"/>
              <a:t>snp</a:t>
            </a:r>
            <a:r>
              <a:rPr lang="da-DK" dirty="0"/>
              <a:t> og de ikke har etc. </a:t>
            </a:r>
          </a:p>
          <a:p>
            <a:r>
              <a:rPr lang="da-DK" dirty="0"/>
              <a:t>T/N: </a:t>
            </a:r>
            <a:r>
              <a:rPr lang="da-DK" dirty="0" err="1"/>
              <a:t>fcr</a:t>
            </a:r>
            <a:r>
              <a:rPr lang="da-DK" dirty="0"/>
              <a:t> </a:t>
            </a:r>
            <a:r>
              <a:rPr lang="da-DK" dirty="0" err="1"/>
              <a:t>deep</a:t>
            </a:r>
            <a:r>
              <a:rPr lang="da-DK" dirty="0"/>
              <a:t> </a:t>
            </a:r>
            <a:r>
              <a:rPr lang="da-DK" dirty="0" err="1"/>
              <a:t>cov</a:t>
            </a:r>
            <a:r>
              <a:rPr lang="da-DK" dirty="0"/>
              <a:t> som tumor og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cov</a:t>
            </a:r>
            <a:r>
              <a:rPr lang="da-DK" dirty="0"/>
              <a:t> som normal i mutect2. 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69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28.02.2020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Flat-coated Retrievers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Predisposed to </a:t>
            </a:r>
          </a:p>
          <a:p>
            <a:pPr lvl="1"/>
            <a:r>
              <a:rPr lang="en-GB"/>
              <a:t>Progressive </a:t>
            </a:r>
            <a:r>
              <a:rPr lang="en-GB" dirty="0"/>
              <a:t>Retinal Atrophy	</a:t>
            </a:r>
          </a:p>
          <a:p>
            <a:pPr lvl="1"/>
            <a:r>
              <a:rPr lang="en-GB" dirty="0"/>
              <a:t>Renal dysplasia</a:t>
            </a:r>
          </a:p>
          <a:p>
            <a:pPr lvl="1"/>
            <a:r>
              <a:rPr lang="en-GB" dirty="0"/>
              <a:t>Cancer (50-68% dies of cancer)</a:t>
            </a:r>
          </a:p>
          <a:p>
            <a:pPr lvl="2"/>
            <a:r>
              <a:rPr lang="en-GB" dirty="0"/>
              <a:t>Sarcomas</a:t>
            </a:r>
          </a:p>
          <a:p>
            <a:pPr lvl="2"/>
            <a:r>
              <a:rPr lang="en-GB" dirty="0"/>
              <a:t>Malignant melanoma</a:t>
            </a:r>
          </a:p>
          <a:p>
            <a:pPr lvl="2"/>
            <a:r>
              <a:rPr lang="en-GB" dirty="0"/>
              <a:t>Lymphoma</a:t>
            </a:r>
          </a:p>
          <a:p>
            <a:pPr lvl="2"/>
            <a:r>
              <a:rPr lang="en-GB" b="1" dirty="0"/>
              <a:t>Histiocytic sarcoma (15-20% develops it)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2AB3D-4E5D-0D49-8008-486E98A8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1053307"/>
            <a:ext cx="4978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7CF0-6D81-A946-85FB-DBB15266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r>
              <a:rPr lang="da-DK" dirty="0"/>
              <a:t> – </a:t>
            </a:r>
            <a:r>
              <a:rPr lang="da-DK" dirty="0" err="1"/>
              <a:t>F</a:t>
            </a:r>
            <a:r>
              <a:rPr lang="da-DK" baseline="-25000" dirty="0" err="1"/>
              <a:t>st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50132-6018-0843-91B2-1112D1707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FST =1 </a:t>
            </a:r>
          </a:p>
          <a:p>
            <a:r>
              <a:rPr lang="da-DK" dirty="0"/>
              <a:t>607 </a:t>
            </a:r>
            <a:r>
              <a:rPr lang="da-DK" dirty="0" err="1"/>
              <a:t>SNPs</a:t>
            </a:r>
            <a:r>
              <a:rPr lang="da-DK" dirty="0"/>
              <a:t> vs the 160 </a:t>
            </a:r>
            <a:r>
              <a:rPr lang="da-DK" dirty="0" err="1"/>
              <a:t>dogs</a:t>
            </a:r>
            <a:endParaRPr lang="da-DK" dirty="0"/>
          </a:p>
          <a:p>
            <a:r>
              <a:rPr lang="da-DK" dirty="0"/>
              <a:t>1580 </a:t>
            </a:r>
            <a:r>
              <a:rPr lang="da-DK" dirty="0" err="1"/>
              <a:t>SNPs</a:t>
            </a:r>
            <a:r>
              <a:rPr lang="da-DK" dirty="0"/>
              <a:t> vs 20 Golden Retrievers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Going</a:t>
            </a:r>
            <a:r>
              <a:rPr lang="da-DK" dirty="0"/>
              <a:t> Forward</a:t>
            </a:r>
          </a:p>
          <a:p>
            <a:r>
              <a:rPr lang="da-DK" dirty="0"/>
              <a:t>CNV </a:t>
            </a:r>
            <a:r>
              <a:rPr lang="da-DK" dirty="0" err="1"/>
              <a:t>analysis</a:t>
            </a:r>
            <a:endParaRPr lang="da-DK" dirty="0"/>
          </a:p>
          <a:p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analysis</a:t>
            </a:r>
            <a:endParaRPr lang="da-DK" dirty="0"/>
          </a:p>
          <a:p>
            <a:pPr lvl="1"/>
            <a:r>
              <a:rPr lang="da-DK" dirty="0"/>
              <a:t>Know </a:t>
            </a:r>
            <a:r>
              <a:rPr lang="da-DK" dirty="0" err="1"/>
              <a:t>disease</a:t>
            </a:r>
            <a:r>
              <a:rPr lang="da-DK" dirty="0"/>
              <a:t> </a:t>
            </a:r>
          </a:p>
          <a:p>
            <a:r>
              <a:rPr lang="da-DK" dirty="0"/>
              <a:t>GO </a:t>
            </a:r>
            <a:r>
              <a:rPr lang="da-DK" dirty="0" err="1"/>
              <a:t>analysis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F19CC-C195-FC4C-8260-4DE15A23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76BFD-69C3-B84F-B694-D2A1FED5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EEA80-6FE0-1C4D-AA6B-F7DEAF6075E6}"/>
              </a:ext>
            </a:extLst>
          </p:cNvPr>
          <p:cNvSpPr txBox="1"/>
          <p:nvPr/>
        </p:nvSpPr>
        <p:spPr>
          <a:xfrm>
            <a:off x="8601911" y="1053307"/>
            <a:ext cx="2999539" cy="3477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a-DK" sz="2000" dirty="0"/>
              <a:t>Genes with </a:t>
            </a:r>
            <a:r>
              <a:rPr lang="da-DK" sz="2000" dirty="0" err="1"/>
              <a:t>fixed</a:t>
            </a:r>
            <a:r>
              <a:rPr lang="da-DK" sz="2000" dirty="0"/>
              <a:t> variants</a:t>
            </a:r>
          </a:p>
          <a:p>
            <a:endParaRPr lang="da-DK" sz="2000" dirty="0"/>
          </a:p>
          <a:p>
            <a:r>
              <a:rPr lang="da-DK" sz="2000" dirty="0"/>
              <a:t>ZBBX</a:t>
            </a:r>
          </a:p>
          <a:p>
            <a:r>
              <a:rPr lang="da-DK" sz="2000" dirty="0"/>
              <a:t>PDE1A</a:t>
            </a:r>
          </a:p>
          <a:p>
            <a:r>
              <a:rPr lang="da-DK" sz="2000" dirty="0"/>
              <a:t>WDR47</a:t>
            </a:r>
          </a:p>
          <a:p>
            <a:r>
              <a:rPr lang="da-DK" sz="2000" dirty="0"/>
              <a:t>NHSL1</a:t>
            </a:r>
          </a:p>
          <a:p>
            <a:r>
              <a:rPr lang="da-DK" sz="2000" dirty="0"/>
              <a:t>RFX4</a:t>
            </a:r>
          </a:p>
          <a:p>
            <a:r>
              <a:rPr lang="da-DK" sz="2000" dirty="0"/>
              <a:t>DPP10</a:t>
            </a:r>
            <a:br>
              <a:rPr lang="da-DK" sz="2000" dirty="0"/>
            </a:br>
            <a:r>
              <a:rPr lang="da-DK" sz="2000" dirty="0"/>
              <a:t>CTU2</a:t>
            </a:r>
            <a:br>
              <a:rPr lang="da-DK" sz="2000" dirty="0"/>
            </a:br>
            <a:r>
              <a:rPr lang="da-DK" sz="2000" dirty="0"/>
              <a:t>SORCS1</a:t>
            </a:r>
            <a:br>
              <a:rPr lang="da-DK" sz="2000" dirty="0"/>
            </a:br>
            <a:r>
              <a:rPr lang="da-DK" sz="2000" dirty="0"/>
              <a:t>RF00026</a:t>
            </a:r>
          </a:p>
        </p:txBody>
      </p:sp>
    </p:spTree>
    <p:extLst>
      <p:ext uri="{BB962C8B-B14F-4D97-AF65-F5344CB8AC3E}">
        <p14:creationId xmlns:p14="http://schemas.microsoft.com/office/powerpoint/2010/main" val="136258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1B09-BFE3-944C-8CBE-B737DE25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Gencove</a:t>
            </a:r>
            <a:r>
              <a:rPr lang="da-DK" dirty="0"/>
              <a:t> – </a:t>
            </a:r>
            <a:r>
              <a:rPr lang="da-DK" dirty="0" err="1"/>
              <a:t>Theory</a:t>
            </a:r>
            <a:r>
              <a:rPr lang="da-DK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C304-650A-A446-B56C-46C70EC7B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Low-</a:t>
            </a:r>
            <a:r>
              <a:rPr lang="da-DK" dirty="0" err="1"/>
              <a:t>pass</a:t>
            </a:r>
            <a:r>
              <a:rPr lang="da-DK" dirty="0"/>
              <a:t> </a:t>
            </a:r>
            <a:r>
              <a:rPr lang="da-DK" dirty="0" err="1"/>
              <a:t>sequencing</a:t>
            </a:r>
            <a:r>
              <a:rPr lang="da-DK" dirty="0"/>
              <a:t> </a:t>
            </a:r>
          </a:p>
          <a:p>
            <a:r>
              <a:rPr lang="da-DK" dirty="0" err="1"/>
              <a:t>Imputation</a:t>
            </a:r>
            <a:r>
              <a:rPr lang="da-DK" dirty="0"/>
              <a:t> of genotypes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algorithms</a:t>
            </a:r>
            <a:r>
              <a:rPr lang="da-DK" dirty="0"/>
              <a:t> and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dataset</a:t>
            </a:r>
          </a:p>
          <a:p>
            <a:r>
              <a:rPr lang="da-DK" dirty="0"/>
              <a:t>Highly </a:t>
            </a:r>
            <a:r>
              <a:rPr lang="da-DK" dirty="0" err="1"/>
              <a:t>accurate</a:t>
            </a:r>
            <a:r>
              <a:rPr lang="da-DK" dirty="0"/>
              <a:t> variant </a:t>
            </a:r>
            <a:r>
              <a:rPr lang="da-DK" dirty="0" err="1"/>
              <a:t>calls</a:t>
            </a:r>
            <a:r>
              <a:rPr lang="da-DK" dirty="0"/>
              <a:t> </a:t>
            </a:r>
            <a:r>
              <a:rPr lang="da-DK" dirty="0" err="1"/>
              <a:t>across</a:t>
            </a:r>
            <a:r>
              <a:rPr lang="da-DK" dirty="0"/>
              <a:t> the </a:t>
            </a:r>
            <a:r>
              <a:rPr lang="da-DK" dirty="0" err="1"/>
              <a:t>genome</a:t>
            </a:r>
            <a:endParaRPr lang="da-DK" dirty="0"/>
          </a:p>
          <a:p>
            <a:r>
              <a:rPr lang="da-DK" dirty="0" err="1"/>
              <a:t>Cost</a:t>
            </a:r>
            <a:r>
              <a:rPr lang="da-DK" dirty="0"/>
              <a:t> </a:t>
            </a:r>
            <a:r>
              <a:rPr lang="da-DK" dirty="0" err="1"/>
              <a:t>efficient</a:t>
            </a:r>
            <a:r>
              <a:rPr lang="da-DK" dirty="0"/>
              <a:t> to Tumor/normal - </a:t>
            </a:r>
            <a:r>
              <a:rPr lang="da-DK" dirty="0" err="1"/>
              <a:t>maybe</a:t>
            </a:r>
            <a:endParaRPr lang="da-DK" dirty="0"/>
          </a:p>
          <a:p>
            <a:r>
              <a:rPr lang="da-DK" dirty="0"/>
              <a:t>More </a:t>
            </a:r>
            <a:r>
              <a:rPr lang="da-DK" dirty="0" err="1"/>
              <a:t>accurate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genotyping</a:t>
            </a:r>
            <a:r>
              <a:rPr lang="da-DK" dirty="0"/>
              <a:t> arrays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63EE9-C012-6743-A0ED-E08CFAE6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856E2-5F12-004F-A697-5A07EB6A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88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6ED4-D91A-C647-9481-007DDA1F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Gencove</a:t>
            </a:r>
            <a:r>
              <a:rPr lang="da-DK" dirty="0"/>
              <a:t> - </a:t>
            </a:r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8ADE8-F4DE-6D44-97CB-598A8D001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97E8D-AD49-EC40-A5B0-CAFA4405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86340-CFE9-D24B-A2F3-8B618BBF4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2272224"/>
            <a:ext cx="10226566" cy="222218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3BF0337-450C-884B-9A8D-A6E8DAA489A8}"/>
              </a:ext>
            </a:extLst>
          </p:cNvPr>
          <p:cNvGrpSpPr/>
          <p:nvPr/>
        </p:nvGrpSpPr>
        <p:grpSpPr>
          <a:xfrm>
            <a:off x="4086195" y="4715129"/>
            <a:ext cx="7779984" cy="1902372"/>
            <a:chOff x="137072" y="1177159"/>
            <a:chExt cx="11037753" cy="2627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1F093A-9B72-5B48-90E5-68818B1DE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072" y="1442545"/>
              <a:ext cx="3530600" cy="23622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344EE5-F9EB-BC4F-82A4-B9DA9A2F541C}"/>
                </a:ext>
              </a:extLst>
            </p:cNvPr>
            <p:cNvSpPr txBox="1"/>
            <p:nvPr/>
          </p:nvSpPr>
          <p:spPr>
            <a:xfrm>
              <a:off x="588963" y="1177159"/>
              <a:ext cx="3509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 err="1"/>
                <a:t>Ancestry</a:t>
              </a:r>
              <a:r>
                <a:rPr lang="da-DK" dirty="0"/>
                <a:t> of </a:t>
              </a:r>
              <a:r>
                <a:rPr lang="da-DK" dirty="0" err="1"/>
                <a:t>Flat-coated</a:t>
              </a:r>
              <a:r>
                <a:rPr lang="da-DK" dirty="0"/>
                <a:t> Retriever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656ABF-B681-0341-BD48-09A7A0FF5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3485" y="1751286"/>
              <a:ext cx="1841500" cy="711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61358E-0F9E-4A42-AB19-ECF81841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0725" y="1306348"/>
              <a:ext cx="2654300" cy="2413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BF8A1B-8D59-114A-9A6C-5D372BE8A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5025" y="1446267"/>
              <a:ext cx="2209800" cy="1041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F07D98-C99D-D042-87D7-2C2FB34BD99D}"/>
                </a:ext>
              </a:extLst>
            </p:cNvPr>
            <p:cNvSpPr txBox="1"/>
            <p:nvPr/>
          </p:nvSpPr>
          <p:spPr>
            <a:xfrm>
              <a:off x="5821734" y="1177159"/>
              <a:ext cx="202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/>
                <a:t>German </a:t>
              </a:r>
              <a:r>
                <a:rPr lang="da-DK" dirty="0" err="1"/>
                <a:t>Shepherd</a:t>
              </a:r>
              <a:endParaRPr lang="da-DK" dirty="0"/>
            </a:p>
          </p:txBody>
        </p:sp>
      </p:grp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21D9CC41-169B-154D-B4C8-4A012E36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517536"/>
            <a:ext cx="9606071" cy="533970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Variants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missed</a:t>
            </a:r>
            <a:r>
              <a:rPr lang="da-DK" dirty="0"/>
              <a:t> </a:t>
            </a:r>
            <a:r>
              <a:rPr lang="da-DK" dirty="0" err="1"/>
              <a:t>compared</a:t>
            </a:r>
            <a:r>
              <a:rPr lang="da-DK" dirty="0"/>
              <a:t> to </a:t>
            </a:r>
            <a:r>
              <a:rPr lang="da-DK" dirty="0" err="1"/>
              <a:t>high</a:t>
            </a:r>
            <a:r>
              <a:rPr lang="da-DK" dirty="0"/>
              <a:t> </a:t>
            </a:r>
            <a:r>
              <a:rPr lang="da-DK" dirty="0" err="1"/>
              <a:t>coverage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35882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CD3C-0A78-0549-A077-71D8CE0D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770A8-4DE9-EC49-9AF0-4BAF79B1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a-DK" b="1" dirty="0" err="1"/>
              <a:t>Frequent</a:t>
            </a:r>
            <a:r>
              <a:rPr lang="da-DK" b="1" dirty="0"/>
              <a:t> </a:t>
            </a:r>
            <a:r>
              <a:rPr lang="da-DK" b="1" dirty="0" err="1"/>
              <a:t>detection</a:t>
            </a:r>
            <a:r>
              <a:rPr lang="da-DK" b="1" dirty="0"/>
              <a:t> of </a:t>
            </a:r>
            <a:r>
              <a:rPr lang="da-DK" b="1" i="1" dirty="0"/>
              <a:t>BRAF</a:t>
            </a:r>
            <a:r>
              <a:rPr lang="da-DK" b="1" baseline="30000" dirty="0"/>
              <a:t>V600E</a:t>
            </a:r>
            <a:r>
              <a:rPr lang="da-DK" b="1" dirty="0"/>
              <a:t> mutations in </a:t>
            </a:r>
            <a:r>
              <a:rPr lang="da-DK" b="1" dirty="0" err="1"/>
              <a:t>histiocytic</a:t>
            </a:r>
            <a:r>
              <a:rPr lang="da-DK" b="1" dirty="0"/>
              <a:t> and </a:t>
            </a:r>
            <a:r>
              <a:rPr lang="da-DK" b="1" dirty="0" err="1"/>
              <a:t>dendritic</a:t>
            </a:r>
            <a:r>
              <a:rPr lang="da-DK" b="1" dirty="0"/>
              <a:t> </a:t>
            </a:r>
            <a:r>
              <a:rPr lang="da-DK" b="1" dirty="0" err="1"/>
              <a:t>cell</a:t>
            </a:r>
            <a:r>
              <a:rPr lang="da-DK" b="1" dirty="0"/>
              <a:t> </a:t>
            </a:r>
            <a:r>
              <a:rPr lang="da-DK" b="1" dirty="0" err="1"/>
              <a:t>neoplasms</a:t>
            </a:r>
            <a:r>
              <a:rPr lang="da-DK" b="1" dirty="0"/>
              <a:t>, </a:t>
            </a:r>
            <a:r>
              <a:rPr lang="da-DK" b="1" dirty="0" err="1"/>
              <a:t>Heounjeong</a:t>
            </a:r>
            <a:r>
              <a:rPr lang="da-DK" b="1" dirty="0"/>
              <a:t> Go et al. 2014</a:t>
            </a:r>
          </a:p>
          <a:p>
            <a:pPr marL="457200" indent="-457200">
              <a:buFont typeface="+mj-lt"/>
              <a:buAutoNum type="arabicPeriod"/>
            </a:pPr>
            <a:r>
              <a:rPr lang="da-DK" b="1" dirty="0" err="1"/>
              <a:t>Somatic</a:t>
            </a:r>
            <a:r>
              <a:rPr lang="da-DK" b="1" dirty="0"/>
              <a:t> mutations in </a:t>
            </a:r>
            <a:r>
              <a:rPr lang="da-DK" b="1" dirty="0" err="1"/>
              <a:t>histiocytic</a:t>
            </a:r>
            <a:r>
              <a:rPr lang="da-DK" b="1" dirty="0"/>
              <a:t> </a:t>
            </a:r>
            <a:r>
              <a:rPr lang="da-DK" b="1" dirty="0" err="1"/>
              <a:t>sarcoma</a:t>
            </a:r>
            <a:r>
              <a:rPr lang="da-DK" b="1" dirty="0"/>
              <a:t> </a:t>
            </a:r>
            <a:r>
              <a:rPr lang="da-DK" b="1" dirty="0" err="1"/>
              <a:t>identified</a:t>
            </a:r>
            <a:r>
              <a:rPr lang="da-DK" b="1" dirty="0"/>
              <a:t> by </a:t>
            </a:r>
            <a:r>
              <a:rPr lang="da-DK" b="1" dirty="0" err="1"/>
              <a:t>next</a:t>
            </a:r>
            <a:r>
              <a:rPr lang="da-DK" b="1" dirty="0"/>
              <a:t> generation </a:t>
            </a:r>
            <a:r>
              <a:rPr lang="da-DK" b="1" dirty="0" err="1"/>
              <a:t>sequencing</a:t>
            </a:r>
            <a:r>
              <a:rPr lang="da-DK" b="1" dirty="0"/>
              <a:t>, </a:t>
            </a:r>
            <a:r>
              <a:rPr lang="da-DK" b="1" dirty="0" err="1"/>
              <a:t>Qingqing</a:t>
            </a:r>
            <a:r>
              <a:rPr lang="da-DK" b="1" dirty="0"/>
              <a:t> Liu et al. 2016</a:t>
            </a:r>
          </a:p>
          <a:p>
            <a:pPr marL="457200" indent="-457200">
              <a:buFont typeface="+mj-lt"/>
              <a:buAutoNum type="arabicPeriod"/>
            </a:pPr>
            <a:r>
              <a:rPr lang="da-DK" b="1" dirty="0"/>
              <a:t>The PTEN and INK4A/ARF tumor </a:t>
            </a:r>
            <a:r>
              <a:rPr lang="da-DK" b="1" dirty="0" err="1"/>
              <a:t>suppressors</a:t>
            </a:r>
            <a:r>
              <a:rPr lang="da-DK" b="1" dirty="0"/>
              <a:t> </a:t>
            </a:r>
            <a:r>
              <a:rPr lang="da-DK" b="1" dirty="0" err="1"/>
              <a:t>maintain</a:t>
            </a:r>
            <a:r>
              <a:rPr lang="da-DK" b="1" dirty="0"/>
              <a:t> </a:t>
            </a:r>
            <a:r>
              <a:rPr lang="da-DK" b="1" dirty="0" err="1"/>
              <a:t>myelolymphoid</a:t>
            </a:r>
            <a:r>
              <a:rPr lang="da-DK" b="1" dirty="0"/>
              <a:t> </a:t>
            </a:r>
            <a:r>
              <a:rPr lang="da-DK" b="1" dirty="0" err="1"/>
              <a:t>homeostasis</a:t>
            </a:r>
            <a:r>
              <a:rPr lang="da-DK" b="1" dirty="0"/>
              <a:t> and </a:t>
            </a:r>
            <a:r>
              <a:rPr lang="da-DK" b="1" dirty="0" err="1"/>
              <a:t>cooperate</a:t>
            </a:r>
            <a:r>
              <a:rPr lang="da-DK" b="1" dirty="0"/>
              <a:t> to </a:t>
            </a:r>
            <a:r>
              <a:rPr lang="da-DK" b="1" dirty="0" err="1"/>
              <a:t>constrain</a:t>
            </a:r>
            <a:r>
              <a:rPr lang="da-DK" b="1" dirty="0"/>
              <a:t> </a:t>
            </a:r>
            <a:r>
              <a:rPr lang="da-DK" b="1" dirty="0" err="1"/>
              <a:t>histiocytic</a:t>
            </a:r>
            <a:r>
              <a:rPr lang="da-DK" b="1" dirty="0"/>
              <a:t> </a:t>
            </a:r>
            <a:r>
              <a:rPr lang="da-DK" b="1" dirty="0" err="1"/>
              <a:t>sarcoma</a:t>
            </a:r>
            <a:r>
              <a:rPr lang="da-DK" b="1" dirty="0"/>
              <a:t> </a:t>
            </a:r>
            <a:r>
              <a:rPr lang="da-DK" b="1" dirty="0" err="1"/>
              <a:t>development</a:t>
            </a:r>
            <a:r>
              <a:rPr lang="da-DK" b="1" dirty="0"/>
              <a:t> in </a:t>
            </a:r>
            <a:r>
              <a:rPr lang="da-DK" b="1" dirty="0" err="1"/>
              <a:t>humans</a:t>
            </a:r>
            <a:r>
              <a:rPr lang="da-DK" b="1" dirty="0"/>
              <a:t>, Daniel </a:t>
            </a:r>
            <a:r>
              <a:rPr lang="da-DK" b="1" dirty="0" err="1"/>
              <a:t>Carrasco</a:t>
            </a:r>
            <a:r>
              <a:rPr lang="da-DK" b="1" dirty="0"/>
              <a:t> et al. 2006</a:t>
            </a:r>
          </a:p>
          <a:p>
            <a:pPr marL="457200" indent="-457200">
              <a:buFont typeface="+mj-lt"/>
              <a:buAutoNum type="arabicPeriod"/>
            </a:pPr>
            <a:r>
              <a:rPr lang="da-DK" b="1" dirty="0" err="1"/>
              <a:t>Molecular</a:t>
            </a:r>
            <a:r>
              <a:rPr lang="da-DK" b="1" dirty="0"/>
              <a:t> </a:t>
            </a:r>
            <a:r>
              <a:rPr lang="da-DK" b="1" dirty="0" err="1"/>
              <a:t>cytogenetic</a:t>
            </a:r>
            <a:r>
              <a:rPr lang="da-DK" b="1" dirty="0"/>
              <a:t> </a:t>
            </a:r>
            <a:r>
              <a:rPr lang="da-DK" b="1" dirty="0" err="1"/>
              <a:t>characterization</a:t>
            </a:r>
            <a:r>
              <a:rPr lang="da-DK" b="1" dirty="0"/>
              <a:t> of </a:t>
            </a:r>
            <a:r>
              <a:rPr lang="da-DK" b="1" dirty="0" err="1"/>
              <a:t>canine</a:t>
            </a:r>
            <a:r>
              <a:rPr lang="da-DK" b="1" dirty="0"/>
              <a:t> </a:t>
            </a:r>
            <a:r>
              <a:rPr lang="da-DK" b="1" dirty="0" err="1"/>
              <a:t>histiocytic</a:t>
            </a:r>
            <a:r>
              <a:rPr lang="da-DK" b="1" dirty="0"/>
              <a:t> </a:t>
            </a:r>
            <a:r>
              <a:rPr lang="da-DK" b="1" dirty="0" err="1"/>
              <a:t>sarcoma</a:t>
            </a:r>
            <a:r>
              <a:rPr lang="da-DK" b="1" dirty="0"/>
              <a:t>: A </a:t>
            </a:r>
            <a:r>
              <a:rPr lang="da-DK" b="1" dirty="0" err="1"/>
              <a:t>spontaneous</a:t>
            </a:r>
            <a:r>
              <a:rPr lang="da-DK" b="1" dirty="0"/>
              <a:t> model for human </a:t>
            </a:r>
            <a:r>
              <a:rPr lang="da-DK" b="1" dirty="0" err="1"/>
              <a:t>histiocytic</a:t>
            </a:r>
            <a:r>
              <a:rPr lang="da-DK" b="1" dirty="0"/>
              <a:t> cancer </a:t>
            </a:r>
            <a:r>
              <a:rPr lang="da-DK" b="1" dirty="0" err="1"/>
              <a:t>identifies</a:t>
            </a:r>
            <a:r>
              <a:rPr lang="da-DK" b="1" dirty="0"/>
              <a:t> </a:t>
            </a:r>
            <a:r>
              <a:rPr lang="da-DK" b="1" dirty="0" err="1"/>
              <a:t>deletion</a:t>
            </a:r>
            <a:r>
              <a:rPr lang="da-DK" b="1" dirty="0"/>
              <a:t> of tumor </a:t>
            </a:r>
            <a:r>
              <a:rPr lang="da-DK" b="1" dirty="0" err="1"/>
              <a:t>suppressor</a:t>
            </a:r>
            <a:r>
              <a:rPr lang="da-DK" b="1" dirty="0"/>
              <a:t> genes and highlights </a:t>
            </a:r>
            <a:r>
              <a:rPr lang="da-DK" b="1" dirty="0" err="1"/>
              <a:t>influence</a:t>
            </a:r>
            <a:r>
              <a:rPr lang="da-DK" b="1" dirty="0"/>
              <a:t> of </a:t>
            </a:r>
            <a:r>
              <a:rPr lang="da-DK" b="1" dirty="0" err="1"/>
              <a:t>genetic</a:t>
            </a:r>
            <a:r>
              <a:rPr lang="da-DK" b="1" dirty="0"/>
              <a:t> </a:t>
            </a:r>
            <a:r>
              <a:rPr lang="da-DK" b="1" dirty="0" err="1"/>
              <a:t>background</a:t>
            </a:r>
            <a:r>
              <a:rPr lang="da-DK" b="1" dirty="0"/>
              <a:t> on tumor </a:t>
            </a:r>
            <a:r>
              <a:rPr lang="da-DK" b="1" dirty="0" err="1"/>
              <a:t>behavior</a:t>
            </a:r>
            <a:r>
              <a:rPr lang="da-DK" b="1" dirty="0"/>
              <a:t>, Benoit </a:t>
            </a:r>
            <a:r>
              <a:rPr lang="da-DK" b="1" dirty="0" err="1"/>
              <a:t>Hedan</a:t>
            </a:r>
            <a:r>
              <a:rPr lang="da-DK" b="1" dirty="0"/>
              <a:t> et al. 2011</a:t>
            </a:r>
          </a:p>
          <a:p>
            <a:pPr marL="457200" indent="-457200">
              <a:buFont typeface="+mj-lt"/>
              <a:buAutoNum type="arabicPeriod"/>
            </a:pPr>
            <a:endParaRPr lang="da-DK" b="1" dirty="0"/>
          </a:p>
          <a:p>
            <a:pPr marL="457200" indent="-457200">
              <a:buFont typeface="+mj-lt"/>
              <a:buAutoNum type="arabicPeriod"/>
            </a:pPr>
            <a:endParaRPr lang="da-DK" b="1" dirty="0"/>
          </a:p>
          <a:p>
            <a:pPr marL="457200" indent="-457200">
              <a:buFont typeface="+mj-lt"/>
              <a:buAutoNum type="arabicPeriod"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A481F-7DCB-3A4A-BA57-562C9E8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CB13C-A5A9-9344-A45F-E92DE416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577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EAD85-74C2-DB40-A9A5-A1A097D4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Flat-coated</a:t>
            </a:r>
            <a:r>
              <a:rPr lang="da-DK" dirty="0"/>
              <a:t> Retriever </a:t>
            </a:r>
            <a:r>
              <a:rPr lang="da-DK" dirty="0" err="1"/>
              <a:t>project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1EC30-2DA0-0844-A83B-88FCDCC9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In 2011 Uppsala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University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Swedish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Flat-coated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Retriever Club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started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a 10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prospective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assess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Swedish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Flat-coated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Retrievers</a:t>
            </a:r>
          </a:p>
          <a:p>
            <a:pPr marL="0" indent="0">
              <a:buNone/>
            </a:pP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Funded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by SKK and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Agria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Aim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A more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complete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understanding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diseases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affecting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tge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breed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Sweden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Increased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understanding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genetic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diseases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a-DK" b="1" dirty="0" err="1">
                <a:latin typeface="Calibri" panose="020F0502020204030204" pitchFamily="34" charset="0"/>
                <a:cs typeface="Calibri" panose="020F0502020204030204" pitchFamily="34" charset="0"/>
              </a:rPr>
              <a:t>Gain</a:t>
            </a:r>
            <a:r>
              <a:rPr lang="da-DK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b="1" dirty="0" err="1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da-DK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a-DK" b="1" dirty="0" err="1"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da-DK" b="1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da-DK" b="1" dirty="0" err="1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r>
              <a:rPr lang="da-DK" b="1" dirty="0"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da-DK" b="1" dirty="0" err="1">
                <a:latin typeface="Calibri" panose="020F0502020204030204" pitchFamily="34" charset="0"/>
                <a:cs typeface="Calibri" panose="020F0502020204030204" pitchFamily="34" charset="0"/>
              </a:rPr>
              <a:t>Swedish</a:t>
            </a:r>
            <a:r>
              <a:rPr lang="da-DK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b="1" dirty="0" err="1">
                <a:latin typeface="Calibri" panose="020F0502020204030204" pitchFamily="34" charset="0"/>
                <a:cs typeface="Calibri" panose="020F0502020204030204" pitchFamily="34" charset="0"/>
              </a:rPr>
              <a:t>Flat-coated</a:t>
            </a:r>
            <a:r>
              <a:rPr lang="da-DK" b="1" dirty="0">
                <a:latin typeface="Calibri" panose="020F0502020204030204" pitchFamily="34" charset="0"/>
                <a:cs typeface="Calibri" panose="020F0502020204030204" pitchFamily="34" charset="0"/>
              </a:rPr>
              <a:t> Retrievers</a:t>
            </a:r>
          </a:p>
          <a:p>
            <a:pPr marL="0" indent="0">
              <a:buNone/>
            </a:pP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6B1CB-B448-E342-B3B2-554EDBDF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CAC1B-8B11-0F4F-B8BD-B2783900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63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Histiocytic</a:t>
            </a:r>
            <a:r>
              <a:rPr lang="da-DK" dirty="0"/>
              <a:t> </a:t>
            </a:r>
            <a:r>
              <a:rPr lang="da-DK" dirty="0" err="1"/>
              <a:t>disease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B43B-AC44-224F-A4A0-7017FFEBC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Rare disease in humans </a:t>
            </a:r>
          </a:p>
          <a:p>
            <a:r>
              <a:rPr lang="en-GB" dirty="0"/>
              <a:t>High prevalence in Flat-coated Retrievers and Bernese Mountain Dogs</a:t>
            </a:r>
          </a:p>
          <a:p>
            <a:pPr lvl="1"/>
            <a:r>
              <a:rPr lang="en-GB" dirty="0"/>
              <a:t>Suggest germ-line variants associated with disease development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High </a:t>
            </a:r>
            <a:r>
              <a:rPr lang="da-DK" dirty="0" err="1"/>
              <a:t>mortality</a:t>
            </a:r>
            <a:r>
              <a:rPr lang="da-DK" dirty="0"/>
              <a:t> rate</a:t>
            </a:r>
          </a:p>
          <a:p>
            <a:pPr marL="0" indent="0">
              <a:buNone/>
            </a:pPr>
            <a:r>
              <a:rPr lang="da-DK" dirty="0" err="1"/>
              <a:t>Several</a:t>
            </a:r>
            <a:r>
              <a:rPr lang="da-DK" dirty="0"/>
              <a:t> mutations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associated</a:t>
            </a:r>
            <a:r>
              <a:rPr lang="da-DK" dirty="0"/>
              <a:t> with the </a:t>
            </a:r>
            <a:r>
              <a:rPr lang="da-DK" dirty="0" err="1"/>
              <a:t>disease</a:t>
            </a:r>
            <a:endParaRPr lang="da-DK" dirty="0"/>
          </a:p>
          <a:p>
            <a:pPr lvl="1"/>
            <a:r>
              <a:rPr lang="da-DK" dirty="0"/>
              <a:t>MAPK </a:t>
            </a:r>
            <a:r>
              <a:rPr lang="da-DK" dirty="0" err="1"/>
              <a:t>pathways</a:t>
            </a:r>
            <a:endParaRPr lang="da-DK" dirty="0"/>
          </a:p>
          <a:p>
            <a:pPr lvl="2"/>
            <a:r>
              <a:rPr lang="da-DK" dirty="0"/>
              <a:t>BRAF</a:t>
            </a:r>
            <a:r>
              <a:rPr lang="da-DK" baseline="30000" dirty="0"/>
              <a:t>V600E</a:t>
            </a:r>
            <a:r>
              <a:rPr lang="da-DK" dirty="0"/>
              <a:t> in </a:t>
            </a:r>
            <a:r>
              <a:rPr lang="da-DK" dirty="0" err="1"/>
              <a:t>humans</a:t>
            </a:r>
            <a:endParaRPr lang="da-DK" dirty="0"/>
          </a:p>
          <a:p>
            <a:pPr lvl="2"/>
            <a:r>
              <a:rPr lang="da-DK" dirty="0"/>
              <a:t>MAP2K1</a:t>
            </a:r>
          </a:p>
          <a:p>
            <a:pPr lvl="1"/>
            <a:r>
              <a:rPr lang="da-DK" dirty="0"/>
              <a:t>PTEN	</a:t>
            </a:r>
          </a:p>
          <a:p>
            <a:pPr lvl="1"/>
            <a:r>
              <a:rPr lang="da-DK" dirty="0"/>
              <a:t>CDKN2A/B</a:t>
            </a:r>
            <a:endParaRPr lang="da-DK" baseline="30000" dirty="0"/>
          </a:p>
          <a:p>
            <a:pPr lvl="1"/>
            <a:r>
              <a:rPr lang="da-DK" dirty="0"/>
              <a:t>CDK5RAP2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422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614C5-B4C4-0346-A21F-B5E1FDF0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Health and </a:t>
            </a:r>
            <a:r>
              <a:rPr lang="da-DK" dirty="0" err="1"/>
              <a:t>disease</a:t>
            </a:r>
            <a:r>
              <a:rPr lang="da-DK" dirty="0"/>
              <a:t> in </a:t>
            </a:r>
            <a:r>
              <a:rPr lang="da-DK" dirty="0" err="1"/>
              <a:t>Swedish</a:t>
            </a:r>
            <a:r>
              <a:rPr lang="da-DK" dirty="0"/>
              <a:t> </a:t>
            </a:r>
            <a:r>
              <a:rPr lang="da-DK" dirty="0" err="1"/>
              <a:t>Flat-coated</a:t>
            </a:r>
            <a:r>
              <a:rPr lang="da-DK" dirty="0"/>
              <a:t> Retrievers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499B6-8484-D84A-9C37-98F59631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Study 1: Long term study of dogs dogs born in 2012</a:t>
            </a:r>
          </a:p>
          <a:p>
            <a:pPr lvl="1"/>
            <a:r>
              <a:rPr lang="en-US" dirty="0"/>
              <a:t>	Blood samples and health information, 10 year surveillance</a:t>
            </a:r>
          </a:p>
          <a:p>
            <a:pPr marL="0" indent="0">
              <a:buNone/>
            </a:pPr>
            <a:r>
              <a:rPr lang="en-US" dirty="0"/>
              <a:t>Study 2: Online death registry</a:t>
            </a:r>
          </a:p>
          <a:p>
            <a:pPr lvl="1"/>
            <a:r>
              <a:rPr lang="en-US" dirty="0"/>
              <a:t>Statistical evaluation of the major causes of death in the population</a:t>
            </a:r>
          </a:p>
          <a:p>
            <a:pPr lvl="1"/>
            <a:r>
              <a:rPr lang="en-US" dirty="0"/>
              <a:t>More detailed information than </a:t>
            </a:r>
            <a:r>
              <a:rPr lang="en-US" dirty="0" err="1"/>
              <a:t>Agrias</a:t>
            </a:r>
            <a:r>
              <a:rPr lang="en-US" dirty="0"/>
              <a:t> database provides</a:t>
            </a:r>
          </a:p>
          <a:p>
            <a:pPr marL="0" indent="0">
              <a:buNone/>
            </a:pPr>
            <a:r>
              <a:rPr lang="en-US" dirty="0"/>
              <a:t>Study 3: Tumor / cancer research</a:t>
            </a:r>
          </a:p>
          <a:p>
            <a:pPr lvl="1"/>
            <a:r>
              <a:rPr lang="en-US" dirty="0"/>
              <a:t>Statistics on the number of tumors diagnosed in the breed, and collection of blood for genetic studies</a:t>
            </a:r>
          </a:p>
          <a:p>
            <a:pPr lvl="1"/>
            <a:r>
              <a:rPr lang="en-US" dirty="0"/>
              <a:t>Collection of genetic material from dogs that have developed cancer in 2012-2014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2A482-EA6B-E646-B096-3B51969D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45708-248A-F946-8037-16B4EB38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10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1340-A6F8-6B48-B2F2-A23F4E56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1: Long term study of dogs dogs born in 2012</a:t>
            </a:r>
            <a:br>
              <a:rPr lang="en-US" dirty="0"/>
            </a:b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00F28-0FD1-D749-B44C-A195A9FD8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Prospective study following of Swedish Flat-coated Retrievers born in 2012 throughout their lives.</a:t>
            </a:r>
          </a:p>
          <a:p>
            <a:pPr marL="0" indent="0">
              <a:buNone/>
            </a:pPr>
            <a:r>
              <a:rPr lang="en-US" dirty="0"/>
              <a:t>Collection of detailed health information, blood samples, and HD radiographs. This information is updated over time.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Register </a:t>
            </a:r>
          </a:p>
          <a:p>
            <a:pPr lvl="1"/>
            <a:r>
              <a:rPr lang="en-US" dirty="0"/>
              <a:t>All diseases</a:t>
            </a:r>
          </a:p>
          <a:p>
            <a:pPr lvl="1"/>
            <a:r>
              <a:rPr lang="en-US" dirty="0"/>
              <a:t>All causes of death</a:t>
            </a:r>
          </a:p>
          <a:p>
            <a:pPr lvl="1"/>
            <a:r>
              <a:rPr lang="en-US" dirty="0"/>
              <a:t>All cancer/tumor cases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D1F42-E507-1F4B-B131-9980908CF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38BBA-F8F5-3B42-BE1D-2445F201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34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D38A-0AF6-C646-B618-38EA9E54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r>
              <a:rPr lang="da-DK" dirty="0"/>
              <a:t> so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4E6ED-B697-1546-99EF-C814311C3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Study 1: Long term study of dogs dogs born in 2012</a:t>
            </a:r>
          </a:p>
          <a:p>
            <a:pPr lvl="1"/>
            <a:r>
              <a:rPr lang="en-US" dirty="0"/>
              <a:t>324 blood samples (39.8% of the 2012 population)</a:t>
            </a:r>
          </a:p>
          <a:p>
            <a:pPr lvl="1"/>
            <a:r>
              <a:rPr lang="en-US" dirty="0"/>
              <a:t>274 </a:t>
            </a:r>
            <a:r>
              <a:rPr lang="en-US" dirty="0" err="1"/>
              <a:t>questionnaries</a:t>
            </a:r>
            <a:r>
              <a:rPr lang="en-US" dirty="0"/>
              <a:t> (85% of dogs that have donated blood)</a:t>
            </a:r>
          </a:p>
          <a:p>
            <a:pPr marL="0" indent="0">
              <a:buNone/>
            </a:pPr>
            <a:r>
              <a:rPr lang="en-US" dirty="0"/>
              <a:t>Study 2: Online death registry</a:t>
            </a:r>
          </a:p>
          <a:p>
            <a:pPr lvl="1"/>
            <a:r>
              <a:rPr lang="en-US" dirty="0"/>
              <a:t>Less than 70 registered dogs</a:t>
            </a:r>
          </a:p>
          <a:p>
            <a:pPr lvl="1"/>
            <a:r>
              <a:rPr lang="en-US" dirty="0"/>
              <a:t>Discontinued due to lack of registering</a:t>
            </a:r>
          </a:p>
          <a:p>
            <a:pPr marL="0" indent="0">
              <a:buNone/>
            </a:pPr>
            <a:r>
              <a:rPr lang="en-US" dirty="0"/>
              <a:t>Study 3: Tumor / cancer research</a:t>
            </a:r>
          </a:p>
          <a:p>
            <a:pPr lvl="1"/>
            <a:r>
              <a:rPr lang="en-US" dirty="0"/>
              <a:t>70 samples from individuals with tumors (various types, many benign)</a:t>
            </a:r>
          </a:p>
          <a:p>
            <a:pPr lvl="1"/>
            <a:r>
              <a:rPr lang="en-US" dirty="0"/>
              <a:t>70 controls</a:t>
            </a:r>
          </a:p>
          <a:p>
            <a:pPr lvl="1"/>
            <a:r>
              <a:rPr lang="en-US" dirty="0"/>
              <a:t>Limited phenotypical data</a:t>
            </a:r>
          </a:p>
          <a:p>
            <a:pPr marL="0" indent="0">
              <a:buNone/>
            </a:pPr>
            <a:r>
              <a:rPr lang="en-US" dirty="0"/>
              <a:t>WGS was performed for 21 dogs due to limitations of original studies</a:t>
            </a:r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2E3D7-E7B0-E942-BA7E-14C98AB3C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1F8A9-6622-C446-93B4-482E4D8F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105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1D77-85D4-1E48-AB20-13AC4D08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WGS of 21 </a:t>
            </a:r>
            <a:r>
              <a:rPr lang="da-DK" dirty="0" err="1"/>
              <a:t>Flat-coated</a:t>
            </a:r>
            <a:r>
              <a:rPr lang="da-DK" dirty="0"/>
              <a:t> Retrievers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6AB9718-A58F-6843-AD0D-F5469AB35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024652"/>
              </p:ext>
            </p:extLst>
          </p:nvPr>
        </p:nvGraphicFramePr>
        <p:xfrm>
          <a:off x="1072056" y="1948930"/>
          <a:ext cx="10529394" cy="3143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1062">
                  <a:extLst>
                    <a:ext uri="{9D8B030D-6E8A-4147-A177-3AD203B41FA5}">
                      <a16:colId xmlns:a16="http://schemas.microsoft.com/office/drawing/2014/main" val="3979238175"/>
                    </a:ext>
                  </a:extLst>
                </a:gridCol>
                <a:gridCol w="4608341">
                  <a:extLst>
                    <a:ext uri="{9D8B030D-6E8A-4147-A177-3AD203B41FA5}">
                      <a16:colId xmlns:a16="http://schemas.microsoft.com/office/drawing/2014/main" val="2328511923"/>
                    </a:ext>
                  </a:extLst>
                </a:gridCol>
                <a:gridCol w="2809991">
                  <a:extLst>
                    <a:ext uri="{9D8B030D-6E8A-4147-A177-3AD203B41FA5}">
                      <a16:colId xmlns:a16="http://schemas.microsoft.com/office/drawing/2014/main" val="41449334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Illumina</a:t>
                      </a:r>
                      <a:r>
                        <a:rPr lang="da-DK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30X </a:t>
                      </a:r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sequencing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Phenotype</a:t>
                      </a:r>
                      <a:endParaRPr lang="da-DK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05701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Behavior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445797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Histiocytic</a:t>
                      </a:r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Sarcoma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40835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Geriatric Control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5619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Cataract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8949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Renal Dysplasia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69999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58214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Chromium</a:t>
                      </a:r>
                      <a:r>
                        <a:rPr lang="da-DK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30X </a:t>
                      </a:r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sequencing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a-DK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07249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Mast cell tumor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27609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Healthy young control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883527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4039-2E84-F740-B3CB-69074621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978D-85AB-854F-93DF-334CB180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15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1D77-85D4-1E48-AB20-13AC4D08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WGS of 19 </a:t>
            </a:r>
            <a:r>
              <a:rPr lang="da-DK" dirty="0" err="1"/>
              <a:t>Flat-coated</a:t>
            </a:r>
            <a:r>
              <a:rPr lang="da-DK" dirty="0"/>
              <a:t> Retrievers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6AB9718-A58F-6843-AD0D-F5469AB35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434909"/>
              </p:ext>
            </p:extLst>
          </p:nvPr>
        </p:nvGraphicFramePr>
        <p:xfrm>
          <a:off x="3345367" y="3033132"/>
          <a:ext cx="8256084" cy="2816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7593">
                  <a:extLst>
                    <a:ext uri="{9D8B030D-6E8A-4147-A177-3AD203B41FA5}">
                      <a16:colId xmlns:a16="http://schemas.microsoft.com/office/drawing/2014/main" val="3979238175"/>
                    </a:ext>
                  </a:extLst>
                </a:gridCol>
                <a:gridCol w="2531062">
                  <a:extLst>
                    <a:ext uri="{9D8B030D-6E8A-4147-A177-3AD203B41FA5}">
                      <a16:colId xmlns:a16="http://schemas.microsoft.com/office/drawing/2014/main" val="2328511923"/>
                    </a:ext>
                  </a:extLst>
                </a:gridCol>
                <a:gridCol w="2157429">
                  <a:extLst>
                    <a:ext uri="{9D8B030D-6E8A-4147-A177-3AD203B41FA5}">
                      <a16:colId xmlns:a16="http://schemas.microsoft.com/office/drawing/2014/main" val="4144933486"/>
                    </a:ext>
                  </a:extLst>
                </a:gridCol>
              </a:tblGrid>
              <a:tr h="4023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Illumina</a:t>
                      </a:r>
                      <a:r>
                        <a:rPr lang="da-DK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30X </a:t>
                      </a:r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sequencing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Phenotypes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r>
                        <a:rPr lang="da-DK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</a:t>
                      </a:r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dogs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570187"/>
                  </a:ext>
                </a:extLst>
              </a:tr>
              <a:tr h="402340">
                <a:tc>
                  <a:txBody>
                    <a:bodyPr/>
                    <a:lstStyle/>
                    <a:p>
                      <a:pPr algn="l" fontAlgn="b"/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Behavior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4457976"/>
                  </a:ext>
                </a:extLst>
              </a:tr>
              <a:tr h="402340"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Histiocytic</a:t>
                      </a:r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Sarcoma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4083590"/>
                  </a:ext>
                </a:extLst>
              </a:tr>
              <a:tr h="402340"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Geriatric Control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5619218"/>
                  </a:ext>
                </a:extLst>
              </a:tr>
              <a:tr h="402340"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Cataract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8949691"/>
                  </a:ext>
                </a:extLst>
              </a:tr>
              <a:tr h="402340">
                <a:tc>
                  <a:txBody>
                    <a:bodyPr/>
                    <a:lstStyle/>
                    <a:p>
                      <a:pPr algn="l" fontAlgn="b"/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Renal Dysplasia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6999947"/>
                  </a:ext>
                </a:extLst>
              </a:tr>
              <a:tr h="4023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</a:t>
                      </a:r>
                      <a:r>
                        <a:rPr lang="da-DK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dogs</a:t>
                      </a:r>
                      <a:r>
                        <a:rPr lang="da-DK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898496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4039-2E84-F740-B3CB-69074621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978D-85AB-854F-93DF-334CB180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8133598-5AE1-6641-A158-FCEABB2DA17E}"/>
              </a:ext>
            </a:extLst>
          </p:cNvPr>
          <p:cNvSpPr txBox="1">
            <a:spLocks/>
          </p:cNvSpPr>
          <p:nvPr/>
        </p:nvSpPr>
        <p:spPr>
          <a:xfrm>
            <a:off x="588963" y="1635125"/>
            <a:ext cx="11012488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 err="1"/>
              <a:t>Analyzed</a:t>
            </a:r>
            <a:r>
              <a:rPr lang="da-DK" dirty="0"/>
              <a:t> with the K9-pipeline </a:t>
            </a:r>
            <a:r>
              <a:rPr lang="da-DK" dirty="0" err="1"/>
              <a:t>developed</a:t>
            </a:r>
            <a:r>
              <a:rPr lang="da-DK" dirty="0"/>
              <a:t> by NBIS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 err="1"/>
              <a:t>Coverage</a:t>
            </a:r>
            <a:r>
              <a:rPr lang="da-DK" dirty="0"/>
              <a:t>: 23.3 (20.9-25.2)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773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1F50-BFDC-954D-A59E-B2360002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Control </a:t>
            </a:r>
            <a:r>
              <a:rPr lang="da-DK" dirty="0" err="1"/>
              <a:t>group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D293-C546-4B4D-97FD-F66CD3F5E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160 </a:t>
            </a:r>
            <a:r>
              <a:rPr lang="da-DK" dirty="0" err="1"/>
              <a:t>Swedish</a:t>
            </a:r>
            <a:r>
              <a:rPr lang="da-DK" dirty="0"/>
              <a:t> </a:t>
            </a:r>
            <a:r>
              <a:rPr lang="da-DK" dirty="0" err="1"/>
              <a:t>dogs</a:t>
            </a:r>
            <a:endParaRPr lang="da-DK" dirty="0"/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FAA07-9F67-7141-8E2A-AEE5F741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28/02/2020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D008F-1BE7-3F4E-A9FA-D21B20C9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CDE7D5-D6FA-3344-BFD2-56ECD2921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817516"/>
              </p:ext>
            </p:extLst>
          </p:nvPr>
        </p:nvGraphicFramePr>
        <p:xfrm>
          <a:off x="588963" y="2156299"/>
          <a:ext cx="4359946" cy="3632840"/>
        </p:xfrm>
        <a:graphic>
          <a:graphicData uri="http://schemas.openxmlformats.org/drawingml/2006/table">
            <a:tbl>
              <a:tblPr/>
              <a:tblGrid>
                <a:gridCol w="3161767">
                  <a:extLst>
                    <a:ext uri="{9D8B030D-6E8A-4147-A177-3AD203B41FA5}">
                      <a16:colId xmlns:a16="http://schemas.microsoft.com/office/drawing/2014/main" val="387407919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7686882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Breeds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8853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Beagle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701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Cavalier</a:t>
                      </a: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King Charles Spaniel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4726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 </a:t>
                      </a:r>
                      <a:r>
                        <a:rPr lang="da-DK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Shepherd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4540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Golden Retriever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2906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Labrador Retriever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4199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</a:t>
                      </a:r>
                      <a:r>
                        <a:rPr lang="da-DK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Poodle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8064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Rottweiler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5767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 </a:t>
                      </a:r>
                      <a:r>
                        <a:rPr lang="da-DK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Highland</a:t>
                      </a: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White Terrier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6979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207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458318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0</TotalTime>
  <Words>935</Words>
  <Application>Microsoft Macintosh PowerPoint</Application>
  <PresentationFormat>Widescreen</PresentationFormat>
  <Paragraphs>207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Flat-coated Retrievers</vt:lpstr>
      <vt:lpstr>The Flat-coated Retriever project</vt:lpstr>
      <vt:lpstr>Histiocytic disease</vt:lpstr>
      <vt:lpstr>Health and disease in Swedish Flat-coated Retrievers</vt:lpstr>
      <vt:lpstr>Study 1: Long term study of dogs dogs born in 2012 </vt:lpstr>
      <vt:lpstr>Results so far </vt:lpstr>
      <vt:lpstr>WGS of 21 Flat-coated Retrievers</vt:lpstr>
      <vt:lpstr>WGS of 19 Flat-coated Retrievers</vt:lpstr>
      <vt:lpstr>Control group</vt:lpstr>
      <vt:lpstr>Results – Fst</vt:lpstr>
      <vt:lpstr>Gencove – Theory </vt:lpstr>
      <vt:lpstr>Gencove - Results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Sophie Emilie Søborg Agger</dc:creator>
  <cp:lastModifiedBy/>
  <cp:revision>1</cp:revision>
  <dcterms:created xsi:type="dcterms:W3CDTF">2019-11-11T12:32:11Z</dcterms:created>
  <dcterms:modified xsi:type="dcterms:W3CDTF">2020-02-28T12:14:12Z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